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5" r:id="rId2"/>
    <p:sldId id="277" r:id="rId3"/>
    <p:sldId id="259" r:id="rId4"/>
    <p:sldId id="260" r:id="rId5"/>
    <p:sldId id="262" r:id="rId6"/>
    <p:sldId id="280" r:id="rId7"/>
    <p:sldId id="278" r:id="rId8"/>
    <p:sldId id="279" r:id="rId9"/>
    <p:sldId id="283" r:id="rId10"/>
    <p:sldId id="281" r:id="rId11"/>
    <p:sldId id="268" r:id="rId12"/>
    <p:sldId id="282" r:id="rId13"/>
    <p:sldId id="269" r:id="rId14"/>
    <p:sldId id="284" r:id="rId15"/>
    <p:sldId id="285" r:id="rId16"/>
    <p:sldId id="274" r:id="rId1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26487331130599"/>
          <c:y val="7.8501927727128301E-2"/>
          <c:w val="0.43083465823225803"/>
          <c:h val="0.8848638393335469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8330601472801"/>
          <c:y val="2.5641025641025599E-2"/>
          <c:w val="0.43415535761436502"/>
          <c:h val="0.85897435897435903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Sheet2!$C$3:$C$4</c:f>
              <c:strCache>
                <c:ptCount val="2"/>
                <c:pt idx="0">
                  <c:v>State Approp. 42.6%</c:v>
                </c:pt>
                <c:pt idx="1">
                  <c:v>Other 57.4%</c:v>
                </c:pt>
              </c:strCache>
            </c:strRef>
          </c:cat>
          <c:val>
            <c:numRef>
              <c:f>Sheet2!$D$3:$D$4</c:f>
              <c:numCache>
                <c:formatCode>0.0%</c:formatCode>
                <c:ptCount val="2"/>
                <c:pt idx="0">
                  <c:v>0.42599999999999999</c:v>
                </c:pt>
                <c:pt idx="1">
                  <c:v>0.57399999999999995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69896983973542"/>
          <c:y val="2.978542545869961E-2"/>
          <c:w val="0.58955048974062885"/>
          <c:h val="0.90300693335721749"/>
        </c:manualLayout>
      </c:layout>
      <c:bar3DChart>
        <c:barDir val="col"/>
        <c:grouping val="clustered"/>
        <c:varyColors val="0"/>
        <c:ser>
          <c:idx val="0"/>
          <c:order val="0"/>
          <c:tx>
            <c:v>State Appropriation</c:v>
          </c:tx>
          <c:invertIfNegative val="0"/>
          <c:cat>
            <c:strRef>
              <c:f>Sheet1!$E$4:$E$8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</c:strCache>
            </c:strRef>
          </c:cat>
          <c:val>
            <c:numRef>
              <c:f>Sheet1!$F$4:$F$8</c:f>
              <c:numCache>
                <c:formatCode>"$"#,##0_);\("$"#,##0\)</c:formatCode>
                <c:ptCount val="5"/>
                <c:pt idx="0">
                  <c:v>21788136</c:v>
                </c:pt>
                <c:pt idx="1">
                  <c:v>22799099</c:v>
                </c:pt>
                <c:pt idx="2">
                  <c:v>23251922</c:v>
                </c:pt>
                <c:pt idx="3">
                  <c:v>24067121</c:v>
                </c:pt>
                <c:pt idx="4">
                  <c:v>25198595</c:v>
                </c:pt>
              </c:numCache>
            </c:numRef>
          </c:val>
        </c:ser>
        <c:ser>
          <c:idx val="1"/>
          <c:order val="1"/>
          <c:tx>
            <c:v>Tuition</c:v>
          </c:tx>
          <c:spPr>
            <a:solidFill>
              <a:srgbClr val="FF9900"/>
            </a:solidFill>
          </c:spPr>
          <c:invertIfNegative val="0"/>
          <c:cat>
            <c:strRef>
              <c:f>Sheet1!$E$4:$E$8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</c:strCache>
            </c:strRef>
          </c:cat>
          <c:val>
            <c:numRef>
              <c:f>Sheet1!$G$4:$G$8</c:f>
              <c:numCache>
                <c:formatCode>"$"#,##0_);\("$"#,##0\)</c:formatCode>
                <c:ptCount val="5"/>
                <c:pt idx="0">
                  <c:v>25084587</c:v>
                </c:pt>
                <c:pt idx="1">
                  <c:v>26520536</c:v>
                </c:pt>
                <c:pt idx="2">
                  <c:v>27338759</c:v>
                </c:pt>
                <c:pt idx="3">
                  <c:v>27333575</c:v>
                </c:pt>
                <c:pt idx="4">
                  <c:v>26735500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30336"/>
        <c:axId val="34031872"/>
        <c:axId val="0"/>
      </c:bar3DChart>
      <c:catAx>
        <c:axId val="3403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31872"/>
        <c:crosses val="autoZero"/>
        <c:auto val="1"/>
        <c:lblAlgn val="ctr"/>
        <c:lblOffset val="100"/>
        <c:noMultiLvlLbl val="0"/>
      </c:catAx>
      <c:valAx>
        <c:axId val="34031872"/>
        <c:scaling>
          <c:orientation val="minMax"/>
          <c:min val="5000000"/>
        </c:scaling>
        <c:delete val="0"/>
        <c:axPos val="l"/>
        <c:majorGridlines/>
        <c:numFmt formatCode="&quot;$&quot;#,##0_);\(&quot;$&quot;#,##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4030336"/>
        <c:crosses val="autoZero"/>
        <c:crossBetween val="between"/>
        <c:majorUnit val="5000000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57DA8-E646-4843-808C-008E4ECEF399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8B47DE-A61E-2B40-BF71-C0C015319641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CSU’s Internal Budget Process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314EF6-9E83-5C49-8EA9-0E34E9EA8E56}" type="parTrans" cxnId="{947D908C-7901-9D4F-B192-DE26A55AF8BC}">
      <dgm:prSet/>
      <dgm:spPr/>
      <dgm:t>
        <a:bodyPr/>
        <a:lstStyle/>
        <a:p>
          <a:endParaRPr lang="en-US"/>
        </a:p>
      </dgm:t>
    </dgm:pt>
    <dgm:pt modelId="{2629DFC0-DCE3-1546-B063-37AD35E9FFBF}" type="sibTrans" cxnId="{947D908C-7901-9D4F-B192-DE26A55AF8BC}">
      <dgm:prSet/>
      <dgm:spPr/>
      <dgm:t>
        <a:bodyPr/>
        <a:lstStyle/>
        <a:p>
          <a:endParaRPr lang="en-US"/>
        </a:p>
      </dgm:t>
    </dgm:pt>
    <dgm:pt modelId="{6884C600-8EEF-E140-ABC2-2DBB61C2B920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Governor’s Proposal January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E232A-B636-104C-8E27-3D1C0C31E547}" type="parTrans" cxnId="{16301139-B362-5E4E-905C-6EFCD9711C40}">
      <dgm:prSet/>
      <dgm:spPr/>
      <dgm:t>
        <a:bodyPr/>
        <a:lstStyle/>
        <a:p>
          <a:endParaRPr lang="en-US"/>
        </a:p>
      </dgm:t>
    </dgm:pt>
    <dgm:pt modelId="{6EB894EE-215B-344D-9264-5AB57615E7A8}" type="sibTrans" cxnId="{16301139-B362-5E4E-905C-6EFCD9711C4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F656A-86B7-D749-BD02-5F0E305C0970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Finalized &amp; BOR Axn Spring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E02611-E4B2-864A-9840-A6616D6D9DAE}" type="parTrans" cxnId="{A98F13C8-2CA0-E440-BA83-CFEBFAB8A4C0}">
      <dgm:prSet/>
      <dgm:spPr/>
      <dgm:t>
        <a:bodyPr/>
        <a:lstStyle/>
        <a:p>
          <a:endParaRPr lang="en-US"/>
        </a:p>
      </dgm:t>
    </dgm:pt>
    <dgm:pt modelId="{3C8A91C8-C4EA-6E44-A7D5-EAA3F339B01B}" type="sibTrans" cxnId="{A98F13C8-2CA0-E440-BA83-CFEBFAB8A4C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9867A-0F29-B74D-AFCA-DC7CAB3D3ED6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BOR Allocation June/July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8F4D7-019E-E249-98F2-013974E6731F}" type="parTrans" cxnId="{B60F8071-081B-5F45-96E7-1B201F2F9EC8}">
      <dgm:prSet/>
      <dgm:spPr/>
      <dgm:t>
        <a:bodyPr/>
        <a:lstStyle/>
        <a:p>
          <a:endParaRPr lang="en-US"/>
        </a:p>
      </dgm:t>
    </dgm:pt>
    <dgm:pt modelId="{2048356B-CC5E-DA46-BEE9-7C60566732C7}" type="sibTrans" cxnId="{B60F8071-081B-5F45-96E7-1B201F2F9EC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CF669F-C6D7-4745-9CF8-3A9BF2113BD6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CSU/BOR Request to OPB Aug-Sept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7666E2-14C1-6946-B164-8825572C346B}" type="parTrans" cxnId="{F8B016D3-9EDD-6E4F-90E5-DADA4D66FD32}">
      <dgm:prSet/>
      <dgm:spPr/>
      <dgm:t>
        <a:bodyPr/>
        <a:lstStyle/>
        <a:p>
          <a:endParaRPr lang="en-US"/>
        </a:p>
      </dgm:t>
    </dgm:pt>
    <dgm:pt modelId="{4AA497F7-8CB7-B642-BA60-D52881768118}" type="sibTrans" cxnId="{F8B016D3-9EDD-6E4F-90E5-DADA4D66FD3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F9EDE-2DF9-4F41-9BA8-C2C0C2B10843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General Assembly Winter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8B1E9-24E3-5742-87E1-B6F33FEAA466}" type="parTrans" cxnId="{7E676F9B-17B8-5C47-A3E1-1C87C50F905B}">
      <dgm:prSet/>
      <dgm:spPr/>
      <dgm:t>
        <a:bodyPr/>
        <a:lstStyle/>
        <a:p>
          <a:endParaRPr lang="en-US"/>
        </a:p>
      </dgm:t>
    </dgm:pt>
    <dgm:pt modelId="{D4803753-F561-6F41-A889-342FCC3972F4}" type="sibTrans" cxnId="{7E676F9B-17B8-5C47-A3E1-1C87C50F905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37195A-136E-8647-80BA-E4EA8CEC8AB8}" type="pres">
      <dgm:prSet presAssocID="{81857DA8-E646-4843-808C-008E4ECEF3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7918AF-2D99-1D43-AF63-D89028D6F9EE}" type="pres">
      <dgm:prSet presAssocID="{598B47DE-A61E-2B40-BF71-C0C015319641}" presName="centerShape" presStyleLbl="node0" presStyleIdx="0" presStyleCnt="1"/>
      <dgm:spPr/>
      <dgm:t>
        <a:bodyPr/>
        <a:lstStyle/>
        <a:p>
          <a:endParaRPr lang="en-US"/>
        </a:p>
      </dgm:t>
    </dgm:pt>
    <dgm:pt modelId="{D4BB3214-94C6-F049-AD1D-C68EDF6AAA0D}" type="pres">
      <dgm:prSet presAssocID="{6884C600-8EEF-E140-ABC2-2DBB61C2B9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B5AEE-DC6E-1D4B-B7CE-2F8AAD9397A9}" type="pres">
      <dgm:prSet presAssocID="{6884C600-8EEF-E140-ABC2-2DBB61C2B920}" presName="dummy" presStyleCnt="0"/>
      <dgm:spPr/>
    </dgm:pt>
    <dgm:pt modelId="{2F88A66B-6A9B-8C4D-8569-DFA7CFBE01BD}" type="pres">
      <dgm:prSet presAssocID="{6EB894EE-215B-344D-9264-5AB57615E7A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CA045B5-75B0-1340-AFF0-1A59B6CB45B5}" type="pres">
      <dgm:prSet presAssocID="{91EF9EDE-2DF9-4F41-9BA8-C2C0C2B108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D20C2-C34D-C143-B2BD-9DFB77600332}" type="pres">
      <dgm:prSet presAssocID="{91EF9EDE-2DF9-4F41-9BA8-C2C0C2B10843}" presName="dummy" presStyleCnt="0"/>
      <dgm:spPr/>
    </dgm:pt>
    <dgm:pt modelId="{7516870C-E431-8E42-BDCA-E424F2809BA2}" type="pres">
      <dgm:prSet presAssocID="{D4803753-F561-6F41-A889-342FCC3972F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8692302-A1B0-CB47-9965-750E292995EC}" type="pres">
      <dgm:prSet presAssocID="{5BAF656A-86B7-D749-BD02-5F0E305C09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B574A-E7A6-0D45-98F5-5207A5A44484}" type="pres">
      <dgm:prSet presAssocID="{5BAF656A-86B7-D749-BD02-5F0E305C0970}" presName="dummy" presStyleCnt="0"/>
      <dgm:spPr/>
    </dgm:pt>
    <dgm:pt modelId="{702EDBFE-965C-5B42-9674-ACB5DCD348CD}" type="pres">
      <dgm:prSet presAssocID="{3C8A91C8-C4EA-6E44-A7D5-EAA3F339B01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073811D-A93B-6746-A5B9-420616E487A5}" type="pres">
      <dgm:prSet presAssocID="{7AA9867A-0F29-B74D-AFCA-DC7CAB3D3E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0C572-4DF4-3048-B9CC-BF25FCC4F394}" type="pres">
      <dgm:prSet presAssocID="{7AA9867A-0F29-B74D-AFCA-DC7CAB3D3ED6}" presName="dummy" presStyleCnt="0"/>
      <dgm:spPr/>
    </dgm:pt>
    <dgm:pt modelId="{9C05E89A-C73B-E146-8300-0F98B661C1FE}" type="pres">
      <dgm:prSet presAssocID="{2048356B-CC5E-DA46-BEE9-7C60566732C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FEDF698-8A03-4A49-AB4E-EE23B69DF679}" type="pres">
      <dgm:prSet presAssocID="{78CF669F-C6D7-4745-9CF8-3A9BF2113B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5494F-6E0B-D647-9E87-5C4EDBD1B6BC}" type="pres">
      <dgm:prSet presAssocID="{78CF669F-C6D7-4745-9CF8-3A9BF2113BD6}" presName="dummy" presStyleCnt="0"/>
      <dgm:spPr/>
    </dgm:pt>
    <dgm:pt modelId="{701B7459-6F1E-FA4E-9FB3-7B703011599B}" type="pres">
      <dgm:prSet presAssocID="{4AA497F7-8CB7-B642-BA60-D52881768118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67B5AA4-39FC-40E7-B04D-671FDC3ED891}" type="presOf" srcId="{91EF9EDE-2DF9-4F41-9BA8-C2C0C2B10843}" destId="{0CA045B5-75B0-1340-AFF0-1A59B6CB45B5}" srcOrd="0" destOrd="0" presId="urn:microsoft.com/office/officeart/2005/8/layout/radial6"/>
    <dgm:cxn modelId="{C637C7AB-489E-4E63-BB8F-F8DE8EA64D58}" type="presOf" srcId="{3C8A91C8-C4EA-6E44-A7D5-EAA3F339B01B}" destId="{702EDBFE-965C-5B42-9674-ACB5DCD348CD}" srcOrd="0" destOrd="0" presId="urn:microsoft.com/office/officeart/2005/8/layout/radial6"/>
    <dgm:cxn modelId="{0A8D58FE-2A72-48A4-A4EB-B71C68151BC5}" type="presOf" srcId="{6884C600-8EEF-E140-ABC2-2DBB61C2B920}" destId="{D4BB3214-94C6-F049-AD1D-C68EDF6AAA0D}" srcOrd="0" destOrd="0" presId="urn:microsoft.com/office/officeart/2005/8/layout/radial6"/>
    <dgm:cxn modelId="{F8B016D3-9EDD-6E4F-90E5-DADA4D66FD32}" srcId="{598B47DE-A61E-2B40-BF71-C0C015319641}" destId="{78CF669F-C6D7-4745-9CF8-3A9BF2113BD6}" srcOrd="4" destOrd="0" parTransId="{E47666E2-14C1-6946-B164-8825572C346B}" sibTransId="{4AA497F7-8CB7-B642-BA60-D52881768118}"/>
    <dgm:cxn modelId="{B60F8071-081B-5F45-96E7-1B201F2F9EC8}" srcId="{598B47DE-A61E-2B40-BF71-C0C015319641}" destId="{7AA9867A-0F29-B74D-AFCA-DC7CAB3D3ED6}" srcOrd="3" destOrd="0" parTransId="{72A8F4D7-019E-E249-98F2-013974E6731F}" sibTransId="{2048356B-CC5E-DA46-BEE9-7C60566732C7}"/>
    <dgm:cxn modelId="{E67BE765-20D0-4F4B-BB72-578DD1E31DBE}" type="presOf" srcId="{7AA9867A-0F29-B74D-AFCA-DC7CAB3D3ED6}" destId="{A073811D-A93B-6746-A5B9-420616E487A5}" srcOrd="0" destOrd="0" presId="urn:microsoft.com/office/officeart/2005/8/layout/radial6"/>
    <dgm:cxn modelId="{4D07D7AC-3619-438F-A350-9A1912BC3276}" type="presOf" srcId="{81857DA8-E646-4843-808C-008E4ECEF399}" destId="{D637195A-136E-8647-80BA-E4EA8CEC8AB8}" srcOrd="0" destOrd="0" presId="urn:microsoft.com/office/officeart/2005/8/layout/radial6"/>
    <dgm:cxn modelId="{96A1CE4F-280D-498D-AB26-282798BD75AD}" type="presOf" srcId="{78CF669F-C6D7-4745-9CF8-3A9BF2113BD6}" destId="{FFEDF698-8A03-4A49-AB4E-EE23B69DF679}" srcOrd="0" destOrd="0" presId="urn:microsoft.com/office/officeart/2005/8/layout/radial6"/>
    <dgm:cxn modelId="{2F0D41FE-28CA-419B-9CBC-5B26B4BD85AD}" type="presOf" srcId="{5BAF656A-86B7-D749-BD02-5F0E305C0970}" destId="{88692302-A1B0-CB47-9965-750E292995EC}" srcOrd="0" destOrd="0" presId="urn:microsoft.com/office/officeart/2005/8/layout/radial6"/>
    <dgm:cxn modelId="{D124DD8E-C23F-4499-9014-A848E8D50CBE}" type="presOf" srcId="{2048356B-CC5E-DA46-BEE9-7C60566732C7}" destId="{9C05E89A-C73B-E146-8300-0F98B661C1FE}" srcOrd="0" destOrd="0" presId="urn:microsoft.com/office/officeart/2005/8/layout/radial6"/>
    <dgm:cxn modelId="{EA03BEF4-8CAA-4039-AF22-4F0AB03B2A07}" type="presOf" srcId="{D4803753-F561-6F41-A889-342FCC3972F4}" destId="{7516870C-E431-8E42-BDCA-E424F2809BA2}" srcOrd="0" destOrd="0" presId="urn:microsoft.com/office/officeart/2005/8/layout/radial6"/>
    <dgm:cxn modelId="{7E676F9B-17B8-5C47-A3E1-1C87C50F905B}" srcId="{598B47DE-A61E-2B40-BF71-C0C015319641}" destId="{91EF9EDE-2DF9-4F41-9BA8-C2C0C2B10843}" srcOrd="1" destOrd="0" parTransId="{CC78B1E9-24E3-5742-87E1-B6F33FEAA466}" sibTransId="{D4803753-F561-6F41-A889-342FCC3972F4}"/>
    <dgm:cxn modelId="{0E2CB9A0-FBB1-4B31-8D14-51CF82CB8F66}" type="presOf" srcId="{6EB894EE-215B-344D-9264-5AB57615E7A8}" destId="{2F88A66B-6A9B-8C4D-8569-DFA7CFBE01BD}" srcOrd="0" destOrd="0" presId="urn:microsoft.com/office/officeart/2005/8/layout/radial6"/>
    <dgm:cxn modelId="{A98F13C8-2CA0-E440-BA83-CFEBFAB8A4C0}" srcId="{598B47DE-A61E-2B40-BF71-C0C015319641}" destId="{5BAF656A-86B7-D749-BD02-5F0E305C0970}" srcOrd="2" destOrd="0" parTransId="{1DE02611-E4B2-864A-9840-A6616D6D9DAE}" sibTransId="{3C8A91C8-C4EA-6E44-A7D5-EAA3F339B01B}"/>
    <dgm:cxn modelId="{947D908C-7901-9D4F-B192-DE26A55AF8BC}" srcId="{81857DA8-E646-4843-808C-008E4ECEF399}" destId="{598B47DE-A61E-2B40-BF71-C0C015319641}" srcOrd="0" destOrd="0" parTransId="{10314EF6-9E83-5C49-8EA9-0E34E9EA8E56}" sibTransId="{2629DFC0-DCE3-1546-B063-37AD35E9FFBF}"/>
    <dgm:cxn modelId="{24B0D95E-CDB0-471C-98F0-C75A0167F290}" type="presOf" srcId="{598B47DE-A61E-2B40-BF71-C0C015319641}" destId="{BB7918AF-2D99-1D43-AF63-D89028D6F9EE}" srcOrd="0" destOrd="0" presId="urn:microsoft.com/office/officeart/2005/8/layout/radial6"/>
    <dgm:cxn modelId="{B87C4374-0EA0-4464-8E84-4BA13F97793E}" type="presOf" srcId="{4AA497F7-8CB7-B642-BA60-D52881768118}" destId="{701B7459-6F1E-FA4E-9FB3-7B703011599B}" srcOrd="0" destOrd="0" presId="urn:microsoft.com/office/officeart/2005/8/layout/radial6"/>
    <dgm:cxn modelId="{16301139-B362-5E4E-905C-6EFCD9711C40}" srcId="{598B47DE-A61E-2B40-BF71-C0C015319641}" destId="{6884C600-8EEF-E140-ABC2-2DBB61C2B920}" srcOrd="0" destOrd="0" parTransId="{7DFE232A-B636-104C-8E27-3D1C0C31E547}" sibTransId="{6EB894EE-215B-344D-9264-5AB57615E7A8}"/>
    <dgm:cxn modelId="{FE5587D6-8451-4C96-B24B-186FD830AB57}" type="presParOf" srcId="{D637195A-136E-8647-80BA-E4EA8CEC8AB8}" destId="{BB7918AF-2D99-1D43-AF63-D89028D6F9EE}" srcOrd="0" destOrd="0" presId="urn:microsoft.com/office/officeart/2005/8/layout/radial6"/>
    <dgm:cxn modelId="{7468FB4B-E349-466A-9CCF-59F37D865795}" type="presParOf" srcId="{D637195A-136E-8647-80BA-E4EA8CEC8AB8}" destId="{D4BB3214-94C6-F049-AD1D-C68EDF6AAA0D}" srcOrd="1" destOrd="0" presId="urn:microsoft.com/office/officeart/2005/8/layout/radial6"/>
    <dgm:cxn modelId="{4CF2408B-EF63-4B3C-A2F1-E81CE0E0BA83}" type="presParOf" srcId="{D637195A-136E-8647-80BA-E4EA8CEC8AB8}" destId="{652B5AEE-DC6E-1D4B-B7CE-2F8AAD9397A9}" srcOrd="2" destOrd="0" presId="urn:microsoft.com/office/officeart/2005/8/layout/radial6"/>
    <dgm:cxn modelId="{1D920C87-17E1-45B6-B559-2A5EEA4E88E4}" type="presParOf" srcId="{D637195A-136E-8647-80BA-E4EA8CEC8AB8}" destId="{2F88A66B-6A9B-8C4D-8569-DFA7CFBE01BD}" srcOrd="3" destOrd="0" presId="urn:microsoft.com/office/officeart/2005/8/layout/radial6"/>
    <dgm:cxn modelId="{745E04C8-540F-481D-9EBB-14E5F1C47FCD}" type="presParOf" srcId="{D637195A-136E-8647-80BA-E4EA8CEC8AB8}" destId="{0CA045B5-75B0-1340-AFF0-1A59B6CB45B5}" srcOrd="4" destOrd="0" presId="urn:microsoft.com/office/officeart/2005/8/layout/radial6"/>
    <dgm:cxn modelId="{0A918090-4D22-431F-9A5E-77637973CB80}" type="presParOf" srcId="{D637195A-136E-8647-80BA-E4EA8CEC8AB8}" destId="{CE4D20C2-C34D-C143-B2BD-9DFB77600332}" srcOrd="5" destOrd="0" presId="urn:microsoft.com/office/officeart/2005/8/layout/radial6"/>
    <dgm:cxn modelId="{FEAEF88D-102B-4664-B085-70AC8D6A9CB6}" type="presParOf" srcId="{D637195A-136E-8647-80BA-E4EA8CEC8AB8}" destId="{7516870C-E431-8E42-BDCA-E424F2809BA2}" srcOrd="6" destOrd="0" presId="urn:microsoft.com/office/officeart/2005/8/layout/radial6"/>
    <dgm:cxn modelId="{0A31A21E-2434-469F-9AF1-D13C6F2FAF9D}" type="presParOf" srcId="{D637195A-136E-8647-80BA-E4EA8CEC8AB8}" destId="{88692302-A1B0-CB47-9965-750E292995EC}" srcOrd="7" destOrd="0" presId="urn:microsoft.com/office/officeart/2005/8/layout/radial6"/>
    <dgm:cxn modelId="{1FFC87C0-9C62-47C6-B184-FE1245E7C11C}" type="presParOf" srcId="{D637195A-136E-8647-80BA-E4EA8CEC8AB8}" destId="{5A9B574A-E7A6-0D45-98F5-5207A5A44484}" srcOrd="8" destOrd="0" presId="urn:microsoft.com/office/officeart/2005/8/layout/radial6"/>
    <dgm:cxn modelId="{620E50C5-4F64-4EEC-8157-D4CD9DA374FD}" type="presParOf" srcId="{D637195A-136E-8647-80BA-E4EA8CEC8AB8}" destId="{702EDBFE-965C-5B42-9674-ACB5DCD348CD}" srcOrd="9" destOrd="0" presId="urn:microsoft.com/office/officeart/2005/8/layout/radial6"/>
    <dgm:cxn modelId="{B0C217D0-BF9E-4612-99A1-E3627D960D1D}" type="presParOf" srcId="{D637195A-136E-8647-80BA-E4EA8CEC8AB8}" destId="{A073811D-A93B-6746-A5B9-420616E487A5}" srcOrd="10" destOrd="0" presId="urn:microsoft.com/office/officeart/2005/8/layout/radial6"/>
    <dgm:cxn modelId="{D956A78F-A8C5-46D2-A276-671645C0858E}" type="presParOf" srcId="{D637195A-136E-8647-80BA-E4EA8CEC8AB8}" destId="{3B30C572-4DF4-3048-B9CC-BF25FCC4F394}" srcOrd="11" destOrd="0" presId="urn:microsoft.com/office/officeart/2005/8/layout/radial6"/>
    <dgm:cxn modelId="{C70D8D0A-A8ED-4E29-AE1F-214810EC13E8}" type="presParOf" srcId="{D637195A-136E-8647-80BA-E4EA8CEC8AB8}" destId="{9C05E89A-C73B-E146-8300-0F98B661C1FE}" srcOrd="12" destOrd="0" presId="urn:microsoft.com/office/officeart/2005/8/layout/radial6"/>
    <dgm:cxn modelId="{FBB7FD06-268F-4DCF-BDE7-537D716D83E7}" type="presParOf" srcId="{D637195A-136E-8647-80BA-E4EA8CEC8AB8}" destId="{FFEDF698-8A03-4A49-AB4E-EE23B69DF679}" srcOrd="13" destOrd="0" presId="urn:microsoft.com/office/officeart/2005/8/layout/radial6"/>
    <dgm:cxn modelId="{7D831017-A052-4EC2-9FD7-51E5F7BDC55F}" type="presParOf" srcId="{D637195A-136E-8647-80BA-E4EA8CEC8AB8}" destId="{CB25494F-6E0B-D647-9E87-5C4EDBD1B6BC}" srcOrd="14" destOrd="0" presId="urn:microsoft.com/office/officeart/2005/8/layout/radial6"/>
    <dgm:cxn modelId="{325B4C77-4318-4C77-A20C-C323711E9637}" type="presParOf" srcId="{D637195A-136E-8647-80BA-E4EA8CEC8AB8}" destId="{701B7459-6F1E-FA4E-9FB3-7B703011599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B7459-6F1E-FA4E-9FB3-7B703011599B}">
      <dsp:nvSpPr>
        <dsp:cNvPr id="0" name=""/>
        <dsp:cNvSpPr/>
      </dsp:nvSpPr>
      <dsp:spPr>
        <a:xfrm>
          <a:off x="2296521" y="545653"/>
          <a:ext cx="3636556" cy="3636556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05E89A-C73B-E146-8300-0F98B661C1FE}">
      <dsp:nvSpPr>
        <dsp:cNvPr id="0" name=""/>
        <dsp:cNvSpPr/>
      </dsp:nvSpPr>
      <dsp:spPr>
        <a:xfrm>
          <a:off x="2296521" y="545653"/>
          <a:ext cx="3636556" cy="3636556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EDBFE-965C-5B42-9674-ACB5DCD348CD}">
      <dsp:nvSpPr>
        <dsp:cNvPr id="0" name=""/>
        <dsp:cNvSpPr/>
      </dsp:nvSpPr>
      <dsp:spPr>
        <a:xfrm>
          <a:off x="2296521" y="545653"/>
          <a:ext cx="3636556" cy="3636556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16870C-E431-8E42-BDCA-E424F2809BA2}">
      <dsp:nvSpPr>
        <dsp:cNvPr id="0" name=""/>
        <dsp:cNvSpPr/>
      </dsp:nvSpPr>
      <dsp:spPr>
        <a:xfrm>
          <a:off x="2296521" y="545653"/>
          <a:ext cx="3636556" cy="3636556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8A66B-6A9B-8C4D-8569-DFA7CFBE01BD}">
      <dsp:nvSpPr>
        <dsp:cNvPr id="0" name=""/>
        <dsp:cNvSpPr/>
      </dsp:nvSpPr>
      <dsp:spPr>
        <a:xfrm>
          <a:off x="2296521" y="545653"/>
          <a:ext cx="3636556" cy="3636556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7918AF-2D99-1D43-AF63-D89028D6F9EE}">
      <dsp:nvSpPr>
        <dsp:cNvPr id="0" name=""/>
        <dsp:cNvSpPr/>
      </dsp:nvSpPr>
      <dsp:spPr>
        <a:xfrm>
          <a:off x="3277976" y="1527108"/>
          <a:ext cx="1673646" cy="16736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CSU’s Internal Budget Process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3076" y="1772208"/>
        <a:ext cx="1183446" cy="1183446"/>
      </dsp:txXfrm>
    </dsp:sp>
    <dsp:sp modelId="{D4BB3214-94C6-F049-AD1D-C68EDF6AAA0D}">
      <dsp:nvSpPr>
        <dsp:cNvPr id="0" name=""/>
        <dsp:cNvSpPr/>
      </dsp:nvSpPr>
      <dsp:spPr>
        <a:xfrm>
          <a:off x="3529023" y="2053"/>
          <a:ext cx="1171552" cy="11715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Governor’s Proposal January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0593" y="173623"/>
        <a:ext cx="828412" cy="828412"/>
      </dsp:txXfrm>
    </dsp:sp>
    <dsp:sp modelId="{0CA045B5-75B0-1340-AFF0-1A59B6CB45B5}">
      <dsp:nvSpPr>
        <dsp:cNvPr id="0" name=""/>
        <dsp:cNvSpPr/>
      </dsp:nvSpPr>
      <dsp:spPr>
        <a:xfrm>
          <a:off x="5218197" y="1229310"/>
          <a:ext cx="1171552" cy="11715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General Assembly Winter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89767" y="1400880"/>
        <a:ext cx="828412" cy="828412"/>
      </dsp:txXfrm>
    </dsp:sp>
    <dsp:sp modelId="{88692302-A1B0-CB47-9965-750E292995EC}">
      <dsp:nvSpPr>
        <dsp:cNvPr id="0" name=""/>
        <dsp:cNvSpPr/>
      </dsp:nvSpPr>
      <dsp:spPr>
        <a:xfrm>
          <a:off x="4572990" y="3215052"/>
          <a:ext cx="1171552" cy="11715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Finalized &amp; BOR Axn Spring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4560" y="3386622"/>
        <a:ext cx="828412" cy="828412"/>
      </dsp:txXfrm>
    </dsp:sp>
    <dsp:sp modelId="{A073811D-A93B-6746-A5B9-420616E487A5}">
      <dsp:nvSpPr>
        <dsp:cNvPr id="0" name=""/>
        <dsp:cNvSpPr/>
      </dsp:nvSpPr>
      <dsp:spPr>
        <a:xfrm>
          <a:off x="2485056" y="3215052"/>
          <a:ext cx="1171552" cy="11715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BOR Allocation June/July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6626" y="3386622"/>
        <a:ext cx="828412" cy="828412"/>
      </dsp:txXfrm>
    </dsp:sp>
    <dsp:sp modelId="{FFEDF698-8A03-4A49-AB4E-EE23B69DF679}">
      <dsp:nvSpPr>
        <dsp:cNvPr id="0" name=""/>
        <dsp:cNvSpPr/>
      </dsp:nvSpPr>
      <dsp:spPr>
        <a:xfrm>
          <a:off x="1839849" y="1229310"/>
          <a:ext cx="1171552" cy="11715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CSU/BOR Request to OPB Aug-Sept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1419" y="1400880"/>
        <a:ext cx="828412" cy="828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185F718-3DCC-47B4-99A7-93BD976E39B1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5530057-4404-444C-861E-1083F29DC9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1D67BCA-F657-4A4D-B9A0-5024AEBA8A0B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E6A6AAE-783E-4852-A528-C1EB8B8AB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6AAE-783E-4852-A528-C1EB8B8AB6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3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DC5DA-6EA3-4AC9-AC36-E0E3DB8FFC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7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5513" cy="35512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3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5513" cy="35512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88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5513" cy="35512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0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5513" cy="35512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0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5513" cy="355123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83729-4301-4912-9FB3-D1EB8374048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7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1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9D1875-C75A-4CE8-BA0A-CC0C1AB149DB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2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48B078-57BB-4C50-96B3-7FE41F6BA77D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1797A8-CEA6-4956-B329-C3F7C05DA6F7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408A62-3CEF-41D3-8B4B-F1D2CFD49E10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8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3B2484-0035-4309-93C8-74E6713A9596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F69DB8-1360-4B1E-90EA-6B82C7CDA67B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FE74A-FEF1-4A18-8ACF-03271B7F6912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88A2F-79CD-49F5-8BF9-4794D9028FBA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53F01-0C01-429A-B4D7-D73E64753581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E38854-A280-4E0C-AC56-E49B7A562E4A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AA153-FC2A-4E51-833B-68D6B118CE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3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8.docx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9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10.docx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1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2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6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05000"/>
            <a:ext cx="6934200" cy="917575"/>
          </a:xfrm>
          <a:solidFill>
            <a:schemeClr val="tx2"/>
          </a:solidFill>
        </p:spPr>
        <p:txBody>
          <a:bodyPr/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Open Budget Meeting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November 3, 2015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48106"/>
              </p:ext>
            </p:extLst>
          </p:nvPr>
        </p:nvGraphicFramePr>
        <p:xfrm>
          <a:off x="303811" y="1371600"/>
          <a:ext cx="8634198" cy="5230645"/>
        </p:xfrm>
        <a:graphic>
          <a:graphicData uri="http://schemas.openxmlformats.org/drawingml/2006/table">
            <a:tbl>
              <a:tblPr/>
              <a:tblGrid>
                <a:gridCol w="2610918"/>
                <a:gridCol w="223710"/>
                <a:gridCol w="1036638"/>
                <a:gridCol w="811689"/>
                <a:gridCol w="1266722"/>
                <a:gridCol w="323093"/>
                <a:gridCol w="590357"/>
                <a:gridCol w="590357"/>
                <a:gridCol w="590357"/>
                <a:gridCol w="590357"/>
              </a:tblGrid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Build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Appropriation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25,198,595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26,735,500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&amp; Other General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5,656,650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Carry Forward Funds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58,190,745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Updated current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57,675,885</a:t>
                      </a:r>
                      <a:endParaRPr lang="en-US" sz="1050" b="1" i="0" u="none" strike="noStrike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Available to Distribute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514,860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Funding Items added: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University Contingency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61,765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Increase in software licenses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17,079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Faculty Promotions including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59,030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Salary Stressors including benefits (ITS)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Merit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Raises including benefits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356,986*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514,860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4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47% provided by BOR; 53% provided by CSU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8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72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41423" y="2971799"/>
            <a:ext cx="2514600" cy="16158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Includes current Salary, Benefits, Travel, &amp; OS&amp;E</a:t>
            </a:r>
          </a:p>
          <a:p>
            <a:r>
              <a:rPr lang="en-US" sz="900" dirty="0" smtClean="0"/>
              <a:t>Increase TRS                                             $171,099</a:t>
            </a:r>
          </a:p>
          <a:p>
            <a:r>
              <a:rPr lang="en-US" sz="900" dirty="0" smtClean="0"/>
              <a:t>Increase Health Insurance                     $  58,837</a:t>
            </a:r>
          </a:p>
          <a:p>
            <a:r>
              <a:rPr lang="en-US" sz="900" dirty="0" smtClean="0"/>
              <a:t>Additional funding for AVP</a:t>
            </a:r>
          </a:p>
          <a:p>
            <a:r>
              <a:rPr lang="en-US" sz="900" dirty="0" smtClean="0"/>
              <a:t>Marketing &amp; Communications            $     2,700</a:t>
            </a:r>
          </a:p>
          <a:p>
            <a:r>
              <a:rPr lang="en-US" sz="900" dirty="0" smtClean="0"/>
              <a:t>M &amp; O Funded Positions:</a:t>
            </a:r>
          </a:p>
          <a:p>
            <a:r>
              <a:rPr lang="en-US" sz="900" dirty="0" smtClean="0"/>
              <a:t>Lab Technician                                        $   53,200</a:t>
            </a:r>
          </a:p>
          <a:p>
            <a:r>
              <a:rPr lang="en-US" sz="900" dirty="0" smtClean="0"/>
              <a:t>(2) Custodial Positions                           $  54,000</a:t>
            </a:r>
          </a:p>
          <a:p>
            <a:r>
              <a:rPr lang="en-US" sz="900" b="1" dirty="0" smtClean="0"/>
              <a:t>Priority Items Funded by BOR:</a:t>
            </a:r>
          </a:p>
          <a:p>
            <a:r>
              <a:rPr lang="en-US" sz="900" b="1" dirty="0" smtClean="0"/>
              <a:t>(3) Academic Advisors                           $160,000</a:t>
            </a:r>
          </a:p>
          <a:p>
            <a:r>
              <a:rPr lang="en-US" sz="900" b="1" dirty="0" smtClean="0"/>
              <a:t>New Storage Area Network (SAN)      $150,000</a:t>
            </a:r>
            <a:endParaRPr lang="en-US" sz="9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3505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87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838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  <a:prstGeom prst="rect">
            <a:avLst/>
          </a:prstGeom>
        </p:spPr>
        <p:txBody>
          <a:bodyPr/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Open Budget Meeting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0100"/>
              </p:ext>
            </p:extLst>
          </p:nvPr>
        </p:nvGraphicFramePr>
        <p:xfrm>
          <a:off x="457200" y="955675"/>
          <a:ext cx="7991475" cy="552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Document" r:id="rId5" imgW="8227575" imgH="6105755" progId="Word.Document.12">
                  <p:embed/>
                </p:oleObj>
              </mc:Choice>
              <mc:Fallback>
                <p:oleObj name="Document" r:id="rId5" imgW="8227575" imgH="6105755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55675"/>
                        <a:ext cx="7991475" cy="552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14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2800" dirty="0" smtClean="0"/>
              <a:t>    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/>
            </a:r>
            <a:br>
              <a:rPr lang="en-US" sz="1600" b="1" dirty="0" smtClean="0">
                <a:solidFill>
                  <a:sysClr val="windowText" lastClr="000000"/>
                </a:solidFill>
              </a:rPr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/>
            </a:r>
            <a:br>
              <a:rPr lang="en-US" sz="1600" b="1" dirty="0" smtClean="0">
                <a:solidFill>
                  <a:sysClr val="windowText" lastClr="000000"/>
                </a:solidFill>
              </a:rPr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>                   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12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210383"/>
              </p:ext>
            </p:extLst>
          </p:nvPr>
        </p:nvGraphicFramePr>
        <p:xfrm>
          <a:off x="457200" y="1493838"/>
          <a:ext cx="7874000" cy="596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Document" r:id="rId4" imgW="8203461" imgH="6228051" progId="Word.Document.12">
                  <p:embed/>
                </p:oleObj>
              </mc:Choice>
              <mc:Fallback>
                <p:oleObj name="Document" r:id="rId4" imgW="8203461" imgH="622805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93838"/>
                        <a:ext cx="7874000" cy="596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54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  <a:prstGeom prst="rect">
            <a:avLst/>
          </a:prstGeom>
        </p:spPr>
        <p:txBody>
          <a:bodyPr/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Open Budget Meeting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42501"/>
              </p:ext>
            </p:extLst>
          </p:nvPr>
        </p:nvGraphicFramePr>
        <p:xfrm>
          <a:off x="233363" y="1452563"/>
          <a:ext cx="8758237" cy="588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Document" r:id="rId5" imgW="10022290" imgH="6748979" progId="Word.Document.12">
                  <p:embed/>
                </p:oleObj>
              </mc:Choice>
              <mc:Fallback>
                <p:oleObj name="Document" r:id="rId5" imgW="10022290" imgH="6748979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452563"/>
                        <a:ext cx="8758237" cy="588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33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  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Open Budget Meeting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53795"/>
              </p:ext>
            </p:extLst>
          </p:nvPr>
        </p:nvGraphicFramePr>
        <p:xfrm>
          <a:off x="304800" y="1452563"/>
          <a:ext cx="8585200" cy="593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Document" r:id="rId4" imgW="10078798" imgH="6993209" progId="Word.Document.12">
                  <p:embed/>
                </p:oleObj>
              </mc:Choice>
              <mc:Fallback>
                <p:oleObj name="Document" r:id="rId4" imgW="10078798" imgH="6993209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52563"/>
                        <a:ext cx="8585200" cy="593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52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  <a:prstGeom prst="rect">
            <a:avLst/>
          </a:prstGeom>
        </p:spPr>
        <p:txBody>
          <a:bodyPr/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Open Budget Meeting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620283"/>
              </p:ext>
            </p:extLst>
          </p:nvPr>
        </p:nvGraphicFramePr>
        <p:xfrm>
          <a:off x="61913" y="1374775"/>
          <a:ext cx="8753475" cy="608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Document" r:id="rId4" imgW="10078798" imgH="7007639" progId="Word.Document.12">
                  <p:embed/>
                </p:oleObj>
              </mc:Choice>
              <mc:Fallback>
                <p:oleObj name="Document" r:id="rId4" imgW="10078798" imgH="7007639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1374775"/>
                        <a:ext cx="8753475" cy="608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686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590800"/>
          </a:xfrm>
        </p:spPr>
        <p:txBody>
          <a:bodyPr/>
          <a:lstStyle/>
          <a:p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b="1" i="1" dirty="0" smtClean="0">
                <a:latin typeface="Arial"/>
                <a:cs typeface="Arial"/>
              </a:rPr>
              <a:t>Discussion and Questions</a:t>
            </a:r>
            <a:endParaRPr lang="en-US" b="1" i="1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3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r>
              <a:rPr lang="en-US" sz="10000" i="1" dirty="0" smtClean="0"/>
              <a:t/>
            </a:r>
            <a:br>
              <a:rPr lang="en-US" sz="10000" i="1" dirty="0" smtClean="0"/>
            </a:br>
            <a:r>
              <a:rPr lang="en-US" sz="10000" i="1" dirty="0" smtClean="0"/>
              <a:t/>
            </a:r>
            <a:br>
              <a:rPr lang="en-US" sz="10000" i="1" dirty="0" smtClean="0"/>
            </a:br>
            <a:r>
              <a:rPr lang="en-US" sz="2800" i="1" dirty="0" smtClean="0"/>
              <a:t>     </a:t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    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1600" b="1" i="1" dirty="0" smtClean="0">
                <a:solidFill>
                  <a:sysClr val="windowText" lastClr="000000"/>
                </a:solidFill>
              </a:rPr>
              <a:t/>
            </a:r>
            <a:br>
              <a:rPr lang="en-US" sz="1600" b="1" i="1" dirty="0" smtClean="0">
                <a:solidFill>
                  <a:sysClr val="windowText" lastClr="000000"/>
                </a:solidFill>
              </a:rPr>
            </a:br>
            <a:r>
              <a:rPr lang="en-US" sz="1600" b="1" i="1" dirty="0" smtClean="0">
                <a:solidFill>
                  <a:sysClr val="windowText" lastClr="000000"/>
                </a:solidFill>
              </a:rPr>
              <a:t/>
            </a:r>
            <a:br>
              <a:rPr lang="en-US" sz="1600" b="1" i="1" dirty="0" smtClean="0">
                <a:solidFill>
                  <a:sysClr val="windowText" lastClr="000000"/>
                </a:solidFill>
              </a:rPr>
            </a:br>
            <a:r>
              <a:rPr lang="en-US" sz="1600" b="1" i="1" dirty="0" smtClean="0">
                <a:solidFill>
                  <a:sysClr val="windowText" lastClr="000000"/>
                </a:solidFill>
              </a:rPr>
              <a:t>                   </a:t>
            </a:r>
            <a:endParaRPr lang="en-US" sz="1600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93506"/>
              </p:ext>
            </p:extLst>
          </p:nvPr>
        </p:nvGraphicFramePr>
        <p:xfrm>
          <a:off x="468313" y="1398588"/>
          <a:ext cx="7808912" cy="581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Document" r:id="rId3" imgW="8202470" imgH="6124514" progId="Word.Document.12">
                  <p:embed/>
                </p:oleObj>
              </mc:Choice>
              <mc:Fallback>
                <p:oleObj name="Document" r:id="rId3" imgW="8202470" imgH="6124514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98588"/>
                        <a:ext cx="7808912" cy="581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4196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Bookman Old Style"/>
            </a:endParaRPr>
          </a:p>
          <a:p>
            <a:pPr>
              <a:buNone/>
            </a:pPr>
            <a:endParaRPr lang="en-US" sz="2800" dirty="0" smtClean="0"/>
          </a:p>
          <a:p>
            <a:endParaRPr lang="en-US" sz="2000" dirty="0" smtClean="0">
              <a:latin typeface="Bookman Old Style"/>
            </a:endParaRPr>
          </a:p>
          <a:p>
            <a:pPr>
              <a:buNone/>
            </a:pPr>
            <a:r>
              <a:rPr lang="en-US" sz="2000" dirty="0" smtClean="0">
                <a:latin typeface="Bookman Old Style"/>
              </a:rPr>
              <a:t>                 </a:t>
            </a:r>
            <a:endParaRPr lang="en-US" altLang="en-US" sz="2000" dirty="0" smtClean="0"/>
          </a:p>
          <a:p>
            <a:endParaRPr lang="en-US" sz="2000" dirty="0" smtClean="0">
              <a:latin typeface="Bookman Old Style"/>
            </a:endParaRP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5870169-AD81-4CCB-A565-E783BD912983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95399" y="685800"/>
            <a:ext cx="6629401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89A4A7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i="1" dirty="0" smtClean="0">
                <a:latin typeface="Arial Bold"/>
                <a:cs typeface="Arial Bold"/>
              </a:rPr>
              <a:t>Budget </a:t>
            </a:r>
            <a:r>
              <a:rPr lang="en-US" sz="3200" b="1" i="1" dirty="0" smtClean="0">
                <a:solidFill>
                  <a:srgbClr val="000000"/>
                </a:solidFill>
                <a:latin typeface="Arial Bold"/>
                <a:cs typeface="Arial Bold"/>
              </a:rPr>
              <a:t>Calendar </a:t>
            </a:r>
            <a:r>
              <a:rPr lang="en-US" sz="3200" b="1" i="1" dirty="0" smtClean="0">
                <a:latin typeface="Arial Bold"/>
                <a:cs typeface="Arial Bold"/>
              </a:rPr>
              <a:t>&amp; Timeline</a:t>
            </a:r>
            <a:endParaRPr lang="en-US" sz="3200" b="1" i="1" dirty="0" smtClean="0">
              <a:solidFill>
                <a:srgbClr val="000000"/>
              </a:solidFill>
              <a:latin typeface="Arial Bold"/>
              <a:cs typeface="Arial Bold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116172"/>
              </p:ext>
            </p:extLst>
          </p:nvPr>
        </p:nvGraphicFramePr>
        <p:xfrm>
          <a:off x="457200" y="16002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877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"/>
            <a:ext cx="5562600" cy="457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29395"/>
              </p:ext>
            </p:extLst>
          </p:nvPr>
        </p:nvGraphicFramePr>
        <p:xfrm>
          <a:off x="5377787" y="1536949"/>
          <a:ext cx="3556151" cy="189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5" imgW="8242300" imgH="5918200" progId="Word.Document.12">
                  <p:embed/>
                </p:oleObj>
              </mc:Choice>
              <mc:Fallback>
                <p:oleObj name="Document" r:id="rId5" imgW="8242300" imgH="59182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787" y="1536949"/>
                        <a:ext cx="3556151" cy="1892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490783"/>
            <a:ext cx="35723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Appropriations 2016</a:t>
            </a:r>
          </a:p>
          <a:p>
            <a:pPr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Major Repair &amp; </a:t>
            </a:r>
          </a:p>
          <a:p>
            <a:pPr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Renovations (MRR)</a:t>
            </a:r>
          </a:p>
          <a:p>
            <a:pPr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5795" y="1198395"/>
            <a:ext cx="36929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Tuition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Fees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7523" y="1598502"/>
            <a:ext cx="3398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Auxiliary </a:t>
            </a: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Enterprises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929568944"/>
              </p:ext>
            </p:extLst>
          </p:nvPr>
        </p:nvGraphicFramePr>
        <p:xfrm>
          <a:off x="2631303" y="1536949"/>
          <a:ext cx="3312297" cy="208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4191000"/>
            <a:ext cx="315659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Salaries and Wages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Supplies/Equipment &amp; Travel</a:t>
            </a:r>
            <a:endParaRPr 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and Maintenance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Activities and Services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191000"/>
            <a:ext cx="323527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funds can not be used to pay for salaries and wages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1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must be followed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fees must be used in conjunction with specific services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46341" y="4191000"/>
            <a:ext cx="30976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Prudent fiscal management required for all sources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Appropriation varies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Financial Ratios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conditions have a direct impact on our ability to collect the revenues necessary to satisfy the needs and obligations of the University</a:t>
            </a:r>
          </a:p>
          <a:p>
            <a:pPr>
              <a:defRPr/>
            </a:pPr>
            <a:endParaRPr 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3810000"/>
            <a:ext cx="162339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71800" y="3810000"/>
            <a:ext cx="18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19800" y="3810000"/>
            <a:ext cx="225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1985056"/>
            <a:ext cx="3124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CSU </a:t>
            </a: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Endowments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Unrestricted Annual Giving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717145"/>
            <a:ext cx="220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Programs</a:t>
            </a:r>
            <a:endParaRPr 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381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Clayton State University’s Resources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507699"/>
              </p:ext>
            </p:extLst>
          </p:nvPr>
        </p:nvGraphicFramePr>
        <p:xfrm>
          <a:off x="2318879" y="1579920"/>
          <a:ext cx="3919795" cy="250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136178581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066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3ACB187-37F7-4C51-A504-D64E49A8D6D4}" type="slidenum">
              <a:rPr lang="en-US" smtClean="0">
                <a:solidFill>
                  <a:srgbClr val="000000"/>
                </a:solidFill>
              </a:rPr>
              <a:pPr algn="r"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819" y="3810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1" y="6686266"/>
            <a:ext cx="8801529" cy="171734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5211" y="5882731"/>
            <a:ext cx="21712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FY16 Tuition is projected</a:t>
            </a:r>
            <a:endParaRPr lang="en-US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90235"/>
              </p:ext>
            </p:extLst>
          </p:nvPr>
        </p:nvGraphicFramePr>
        <p:xfrm>
          <a:off x="1409699" y="1066800"/>
          <a:ext cx="5867401" cy="1905000"/>
        </p:xfrm>
        <a:graphic>
          <a:graphicData uri="http://schemas.openxmlformats.org/drawingml/2006/table">
            <a:tbl>
              <a:tblPr/>
              <a:tblGrid>
                <a:gridCol w="1483333"/>
                <a:gridCol w="2323886"/>
                <a:gridCol w="2060182"/>
              </a:tblGrid>
              <a:tr h="238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APPROPRIATION &amp; TUITION TRENDS FY12-FY16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 Appropriation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$21,788,136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$25,084,587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$22,799,099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$26,520,536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$23,251,922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$27,338,759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$24,067,121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$27,333,575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$25,198,595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26,735,500*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849381"/>
              </p:ext>
            </p:extLst>
          </p:nvPr>
        </p:nvGraphicFramePr>
        <p:xfrm>
          <a:off x="990600" y="3276599"/>
          <a:ext cx="7162800" cy="272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835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6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869109"/>
              </p:ext>
            </p:extLst>
          </p:nvPr>
        </p:nvGraphicFramePr>
        <p:xfrm>
          <a:off x="466725" y="1401763"/>
          <a:ext cx="7874000" cy="571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Document" r:id="rId4" imgW="8203461" imgH="5968669" progId="Word.Document.12">
                  <p:embed/>
                </p:oleObj>
              </mc:Choice>
              <mc:Fallback>
                <p:oleObj name="Document" r:id="rId4" imgW="8203461" imgH="596866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401763"/>
                        <a:ext cx="7874000" cy="571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13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2819" y="838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2286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60742"/>
              </p:ext>
            </p:extLst>
          </p:nvPr>
        </p:nvGraphicFramePr>
        <p:xfrm>
          <a:off x="152400" y="914400"/>
          <a:ext cx="8839200" cy="5029198"/>
        </p:xfrm>
        <a:graphic>
          <a:graphicData uri="http://schemas.openxmlformats.org/drawingml/2006/table">
            <a:tbl>
              <a:tblPr/>
              <a:tblGrid>
                <a:gridCol w="3745277"/>
                <a:gridCol w="1683658"/>
                <a:gridCol w="1743787"/>
                <a:gridCol w="1666478"/>
              </a:tblGrid>
              <a:tr h="2454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FY 2016 REVENUE PROJECTIONS</a:t>
                      </a:r>
                    </a:p>
                  </a:txBody>
                  <a:tcPr marL="6297" marR="6297" marT="62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0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effectLst/>
                          <a:latin typeface="Times New Roman"/>
                        </a:rPr>
                        <a:t>Institution: Clayton State University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effectLst/>
                          <a:latin typeface="Times New Roman"/>
                        </a:rPr>
                        <a:t>Due: December 5, 2014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0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TUITION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imes New Roman"/>
                        </a:rPr>
                        <a:t>New Entering Freshmen Class Fall 2015 (FY16)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imes New Roman"/>
                        </a:rPr>
                        <a:t>Continuing undergraduate &amp; graduate students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imes New Roman"/>
                        </a:rPr>
                        <a:t>TOTAL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97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ESTIMATED NUMBER OF STUDENTS (</a:t>
                      </a:r>
                      <a:r>
                        <a:rPr lang="en-US" sz="800" b="1" i="0" u="sng" strike="noStrike">
                          <a:effectLst/>
                          <a:latin typeface="Arial"/>
                        </a:rPr>
                        <a:t>FALL HEADCOUNT</a:t>
                      </a:r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8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Freshmen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975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1,875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Sophomores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1,140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1,140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Juniors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1,420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1,420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Seniors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2,115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2,115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400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 TOTAL NUMBER OF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975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5,975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6,950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ESTIMATED NUMBER OF FULL TIME EQUIVALENT (</a:t>
                      </a:r>
                      <a:r>
                        <a:rPr lang="en-US" sz="800" b="1" i="0" u="sng" strike="noStrike">
                          <a:effectLst/>
                          <a:latin typeface="Arial"/>
                        </a:rPr>
                        <a:t>FALL FTE</a:t>
                      </a:r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Freshmen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760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695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1,455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Sophomores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980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980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Juniors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1,180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1,180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Undergraduate Seniors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1,735</a:t>
                      </a:r>
                    </a:p>
                  </a:txBody>
                  <a:tcPr marL="6297" marR="6297" marT="6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1,735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320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 TOTAL NUMBER OF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760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4,910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5,670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6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 REVENUE ESTIMATED AT CURRENT RATE WITH NO TUITION INCREASE (BASED ON UNDUPLICATED HEADCOUNT, ALL SEMESTERS)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In-state undergraduate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2,400,000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  </a:t>
                      </a: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19,150,000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21,550,000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 Out-of-state undergraduate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340,000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 1,530,000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 </a:t>
                      </a: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1,870,000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effectLst/>
                          <a:latin typeface="Arial"/>
                        </a:rPr>
                        <a:t> All Graduate/Professional students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 2,730,000 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 $                          </a:t>
                      </a:r>
                      <a:r>
                        <a:rPr lang="en-US" sz="700" b="0" i="0" u="none" strike="noStrike" dirty="0" smtClean="0">
                          <a:effectLst/>
                          <a:latin typeface="Arial"/>
                        </a:rPr>
                        <a:t>                   </a:t>
                      </a:r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2,730,000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 TOTAL REVENUE 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 </a:t>
                      </a:r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2,740,000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  23,410,000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 26,150,000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48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97" marR="6297" marT="629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Increase in revenue for each 1% increase in tuition</a:t>
                      </a:r>
                    </a:p>
                  </a:txBody>
                  <a:tcPr marL="6297" marR="6297" marT="62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     </a:t>
                      </a:r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27,400 </a:t>
                      </a: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  234,100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 $                                </a:t>
                      </a:r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              261,500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6297" marR="6297" marT="6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17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Enrollment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Headcounts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63911"/>
              </p:ext>
            </p:extLst>
          </p:nvPr>
        </p:nvGraphicFramePr>
        <p:xfrm>
          <a:off x="457195" y="2133598"/>
          <a:ext cx="8153404" cy="3810001"/>
        </p:xfrm>
        <a:graphic>
          <a:graphicData uri="http://schemas.openxmlformats.org/drawingml/2006/table">
            <a:tbl>
              <a:tblPr/>
              <a:tblGrid>
                <a:gridCol w="995314"/>
                <a:gridCol w="715809"/>
                <a:gridCol w="715809"/>
                <a:gridCol w="715809"/>
                <a:gridCol w="715809"/>
                <a:gridCol w="715809"/>
                <a:gridCol w="715809"/>
                <a:gridCol w="715809"/>
                <a:gridCol w="715809"/>
                <a:gridCol w="715809"/>
                <a:gridCol w="715809"/>
              </a:tblGrid>
              <a:tr h="33028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FY16*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51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FY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17,240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17,538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17,180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16,540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16,624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16,850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17,018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17,188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17,446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17,708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Fall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6,860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7,140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7,261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7,022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6,992#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7,050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7,120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7,191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7,299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7,409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Spring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6,872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6,954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6,976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6,747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6,850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6,969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7,039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7,144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7,251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Summer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3,508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3,444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2,943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2,771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2,782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2,929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2,958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3,003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3,048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3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36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*FY16 includes Fall 2015, Spring 2016, and Summer 2016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#Based on preliminary institutional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21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12192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819" y="457200"/>
            <a:ext cx="5562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Open Budget Meeting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A4AA153-FC2A-4E51-833B-68D6B118CEB9}" type="slidenum">
              <a:rPr lang="en-US" smtClean="0"/>
              <a:pPr algn="r"/>
              <a:t>9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10003"/>
              </p:ext>
            </p:extLst>
          </p:nvPr>
        </p:nvGraphicFramePr>
        <p:xfrm>
          <a:off x="466725" y="1503363"/>
          <a:ext cx="7956550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Document" r:id="rId4" imgW="8203461" imgH="5111157" progId="Word.Document.12">
                  <p:embed/>
                </p:oleObj>
              </mc:Choice>
              <mc:Fallback>
                <p:oleObj name="Document" r:id="rId4" imgW="8203461" imgH="5111157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503363"/>
                        <a:ext cx="7956550" cy="494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401255"/>
      </p:ext>
    </p:extLst>
  </p:cSld>
  <p:clrMapOvr>
    <a:masterClrMapping/>
  </p:clrMapOvr>
</p:sld>
</file>

<file path=ppt/theme/theme1.xml><?xml version="1.0" encoding="utf-8"?>
<a:theme xmlns:a="http://schemas.openxmlformats.org/drawingml/2006/main" name="DM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DMR</Template>
  <TotalTime>2353</TotalTime>
  <Words>744</Words>
  <Application>Microsoft Office PowerPoint</Application>
  <PresentationFormat>On-screen Show (4:3)</PresentationFormat>
  <Paragraphs>309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DMR</vt:lpstr>
      <vt:lpstr>Microsoft Word Document</vt:lpstr>
      <vt:lpstr>Document</vt:lpstr>
      <vt:lpstr>Open Budget Meeting</vt:lpstr>
      <vt:lpstr>PowerPoint Presentation</vt:lpstr>
      <vt:lpstr>PowerPoint Presentation</vt:lpstr>
      <vt:lpstr>                                            </vt:lpstr>
      <vt:lpstr> Open Budget Meeting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Open Budget Meeting</vt:lpstr>
      <vt:lpstr>PowerPoint Presentation</vt:lpstr>
      <vt:lpstr>   Open Budget Meeting</vt:lpstr>
      <vt:lpstr>   Open Budget Meeting</vt:lpstr>
      <vt:lpstr>   Open Budget Meeting</vt:lpstr>
      <vt:lpstr> Discussion and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Bradberry</dc:creator>
  <cp:lastModifiedBy>Scott McElroy</cp:lastModifiedBy>
  <cp:revision>72</cp:revision>
  <cp:lastPrinted>2015-10-27T15:57:44Z</cp:lastPrinted>
  <dcterms:created xsi:type="dcterms:W3CDTF">2014-03-18T19:38:06Z</dcterms:created>
  <dcterms:modified xsi:type="dcterms:W3CDTF">2015-11-04T00:09:46Z</dcterms:modified>
</cp:coreProperties>
</file>